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859" r:id="rId2"/>
    <p:sldId id="1140" r:id="rId3"/>
    <p:sldId id="1142" r:id="rId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indent="18827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本文主要描述了作者的音乐老师及她的一次课堂体验。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88" y="909273"/>
            <a:ext cx="10613436" cy="134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5059"/>
            <a:ext cx="11485848" cy="3139321"/>
          </a:xfrm>
        </p:spPr>
        <p:txBody>
          <a:bodyPr/>
          <a:lstStyle/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用方框中所给词语的适当形式填空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130800" algn="l"/>
              </a:tabLst>
            </a:pP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like our music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music class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 teacher’s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song is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MacDonald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teacher and she 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love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students in our class love to sing this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to make the sound of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teacher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to draw a picture of what Old MacDonald’s farm may look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whole class draw pictures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seems that everyone likes this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 I also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 pictures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I draw Old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MacDonald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draw the farm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 teacher puts all of our </a:t>
            </a:r>
            <a:r>
              <a:rPr lang="en-US" altLang="zh-CN" sz="20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 on the walls in the </a:t>
            </a:r>
            <a:r>
              <a:rPr lang="en-US" altLang="zh-CN" sz="20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en-US" altLang="zh-CN" sz="2000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we do a great job</a:t>
            </a:r>
            <a:r>
              <a:rPr lang="zh-CN" altLang="zh-CN" sz="20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11607" y="1033975"/>
            <a:ext cx="4645824" cy="36000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encourage</a:t>
            </a:r>
            <a:r>
              <a:rPr lang="zh-CN" altLang="zh-CN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focus on</a:t>
            </a:r>
            <a:r>
              <a:rPr lang="zh-CN" altLang="zh-CN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friend</a:t>
            </a:r>
            <a:r>
              <a:rPr lang="zh-CN" altLang="zh-CN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quiet</a:t>
            </a:r>
            <a:r>
              <a:rPr lang="zh-CN" altLang="zh-CN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two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89437" y="1307897"/>
            <a:ext cx="7537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 dirty="0"/>
              <a:t>twice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365487" y="3727722"/>
            <a:ext cx="11481215" cy="403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10000"/>
              </a:lnSpc>
              <a:spcAft>
                <a:spcPts val="0"/>
              </a:spcAft>
            </a:pPr>
            <a:r>
              <a:rPr lang="en-US" altLang="zh-CN" sz="2000" spc="-100" dirty="0"/>
              <a:t>1. </a:t>
            </a:r>
            <a:r>
              <a:rPr lang="en-US" altLang="zh-CN" sz="2000" spc="-1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0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spc="-100" dirty="0">
                <a:cs typeface="Times New Roman" panose="02020603050405020304" pitchFamily="18" charset="0"/>
              </a:rPr>
              <a:t>]</a:t>
            </a:r>
            <a:r>
              <a:rPr lang="zh-CN" altLang="zh-CN" sz="2000" spc="-100" dirty="0">
                <a:cs typeface="Times New Roman" panose="02020603050405020304" pitchFamily="18" charset="0"/>
              </a:rPr>
              <a:t>考查副词。句意：我们每周上两次音乐课。</a:t>
            </a:r>
            <a:r>
              <a:rPr lang="en-US" altLang="zh-CN" sz="2000" spc="-100" dirty="0">
                <a:cs typeface="Times New Roman" panose="02020603050405020304" pitchFamily="18" charset="0"/>
              </a:rPr>
              <a:t>twice</a:t>
            </a:r>
            <a:r>
              <a:rPr lang="zh-CN" altLang="zh-CN" sz="2000" spc="-100" dirty="0">
                <a:cs typeface="Times New Roman" panose="02020603050405020304" pitchFamily="18" charset="0"/>
              </a:rPr>
              <a:t>意为</a:t>
            </a:r>
            <a:r>
              <a:rPr lang="en-US" altLang="zh-CN" sz="2000" spc="-100" dirty="0">
                <a:cs typeface="Times New Roman" panose="02020603050405020304" pitchFamily="18" charset="0"/>
              </a:rPr>
              <a:t>“</a:t>
            </a:r>
            <a:r>
              <a:rPr lang="zh-CN" altLang="zh-CN" sz="2000" spc="-100" dirty="0">
                <a:cs typeface="Times New Roman" panose="02020603050405020304" pitchFamily="18" charset="0"/>
              </a:rPr>
              <a:t>两次</a:t>
            </a:r>
            <a:r>
              <a:rPr lang="en-US" altLang="zh-CN" sz="2000" spc="-100" dirty="0">
                <a:cs typeface="Times New Roman" panose="02020603050405020304" pitchFamily="18" charset="0"/>
              </a:rPr>
              <a:t>”,</a:t>
            </a:r>
            <a:r>
              <a:rPr lang="zh-CN" altLang="zh-CN" sz="2000" spc="-100" dirty="0">
                <a:cs typeface="Times New Roman" panose="02020603050405020304" pitchFamily="18" charset="0"/>
              </a:rPr>
              <a:t>是表示频率的副词。故填</a:t>
            </a:r>
            <a:r>
              <a:rPr lang="en-US" altLang="zh-CN" sz="2000" spc="-100" dirty="0">
                <a:cs typeface="Times New Roman" panose="02020603050405020304" pitchFamily="18" charset="0"/>
              </a:rPr>
              <a:t>twice</a:t>
            </a:r>
            <a:r>
              <a:rPr lang="zh-CN" altLang="zh-CN" sz="2000" spc="-100" dirty="0" smtClean="0">
                <a:cs typeface="Times New Roman" panose="02020603050405020304" pitchFamily="18" charset="0"/>
              </a:rPr>
              <a:t>。</a:t>
            </a:r>
            <a:endParaRPr lang="zh-CN" altLang="zh-CN" sz="20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04696" y="1606663"/>
            <a:ext cx="10518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 dirty="0"/>
              <a:t>friendly</a:t>
            </a:r>
            <a:endParaRPr lang="zh-CN" altLang="en-US" sz="2000" dirty="0"/>
          </a:p>
        </p:txBody>
      </p:sp>
      <p:sp>
        <p:nvSpPr>
          <p:cNvPr id="12" name="矩形 11"/>
          <p:cNvSpPr/>
          <p:nvPr/>
        </p:nvSpPr>
        <p:spPr>
          <a:xfrm>
            <a:off x="365487" y="4108772"/>
            <a:ext cx="11481215" cy="760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en-US" altLang="zh-CN" sz="1800" spc="-100" dirty="0" smtClean="0"/>
              <a:t>2.</a:t>
            </a:r>
            <a:r>
              <a:rPr lang="en-US" altLang="zh-CN" sz="1950" spc="-100" dirty="0" smtClean="0">
                <a:cs typeface="Times New Roman" panose="02020603050405020304" pitchFamily="18" charset="0"/>
              </a:rPr>
              <a:t>[</a:t>
            </a:r>
            <a:r>
              <a:rPr lang="zh-CN" altLang="zh-CN" sz="195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950" spc="-100" dirty="0">
                <a:cs typeface="Times New Roman" panose="02020603050405020304" pitchFamily="18" charset="0"/>
              </a:rPr>
              <a:t>]</a:t>
            </a:r>
            <a:r>
              <a:rPr lang="zh-CN" altLang="zh-CN" sz="1950" spc="-100" dirty="0">
                <a:cs typeface="Times New Roman" panose="02020603050405020304" pitchFamily="18" charset="0"/>
              </a:rPr>
              <a:t>考查形容词。句意：她是一位好老师</a:t>
            </a:r>
            <a:r>
              <a:rPr lang="en-US" altLang="zh-CN" sz="1950" spc="-100" dirty="0">
                <a:cs typeface="Times New Roman" panose="02020603050405020304" pitchFamily="18" charset="0"/>
              </a:rPr>
              <a:t>,</a:t>
            </a:r>
            <a:r>
              <a:rPr lang="zh-CN" altLang="zh-CN" sz="1950" spc="-100" dirty="0">
                <a:cs typeface="Times New Roman" panose="02020603050405020304" pitchFamily="18" charset="0"/>
              </a:rPr>
              <a:t>她对我们很友好。</a:t>
            </a:r>
            <a:r>
              <a:rPr lang="en-US" altLang="zh-CN" sz="1950" spc="-100" dirty="0">
                <a:cs typeface="Times New Roman" panose="02020603050405020304" pitchFamily="18" charset="0"/>
              </a:rPr>
              <a:t>friendly</a:t>
            </a:r>
            <a:r>
              <a:rPr lang="zh-CN" altLang="zh-CN" sz="1950" spc="-100" dirty="0">
                <a:cs typeface="Times New Roman" panose="02020603050405020304" pitchFamily="18" charset="0"/>
              </a:rPr>
              <a:t>友好的</a:t>
            </a:r>
            <a:r>
              <a:rPr lang="en-US" altLang="zh-CN" sz="1950" spc="-100" dirty="0">
                <a:cs typeface="Times New Roman" panose="02020603050405020304" pitchFamily="18" charset="0"/>
              </a:rPr>
              <a:t>,</a:t>
            </a:r>
            <a:r>
              <a:rPr lang="zh-CN" altLang="zh-CN" sz="1950" spc="-100" dirty="0">
                <a:cs typeface="Times New Roman" panose="02020603050405020304" pitchFamily="18" charset="0"/>
              </a:rPr>
              <a:t>形容词放在</a:t>
            </a:r>
            <a:r>
              <a:rPr lang="en-US" altLang="zh-CN" sz="1950" spc="-100" dirty="0">
                <a:cs typeface="Times New Roman" panose="02020603050405020304" pitchFamily="18" charset="0"/>
              </a:rPr>
              <a:t>be</a:t>
            </a:r>
            <a:r>
              <a:rPr lang="zh-CN" altLang="zh-CN" sz="1950" spc="-100" dirty="0">
                <a:cs typeface="Times New Roman" panose="02020603050405020304" pitchFamily="18" charset="0"/>
              </a:rPr>
              <a:t>后作表语。故填</a:t>
            </a:r>
            <a:r>
              <a:rPr lang="en-US" altLang="zh-CN" sz="1950" spc="-100" dirty="0">
                <a:cs typeface="Times New Roman" panose="02020603050405020304" pitchFamily="18" charset="0"/>
              </a:rPr>
              <a:t>friendly</a:t>
            </a:r>
            <a:r>
              <a:rPr lang="zh-CN" altLang="zh-CN" sz="1950" spc="-100" dirty="0">
                <a:cs typeface="Times New Roman" panose="02020603050405020304" pitchFamily="18" charset="0"/>
              </a:rPr>
              <a:t>。</a:t>
            </a:r>
            <a:endParaRPr lang="zh-CN" altLang="zh-CN" sz="195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9757" y="2275207"/>
            <a:ext cx="14093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 dirty="0"/>
              <a:t>encourages</a:t>
            </a:r>
            <a:endParaRPr lang="zh-CN" altLang="en-US" sz="2000" dirty="0"/>
          </a:p>
        </p:txBody>
      </p:sp>
      <p:sp>
        <p:nvSpPr>
          <p:cNvPr id="17" name="矩形 16"/>
          <p:cNvSpPr/>
          <p:nvPr/>
        </p:nvSpPr>
        <p:spPr>
          <a:xfrm>
            <a:off x="365487" y="4810746"/>
            <a:ext cx="114812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en-US" altLang="zh-CN" sz="2000" spc="-100" dirty="0" smtClean="0"/>
              <a:t>3.</a:t>
            </a:r>
            <a:r>
              <a:rPr lang="en-US" altLang="zh-CN" sz="20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考查动词。句意：今天我们的老师鼓励我们画一张老麦克唐纳的农场的画。</a:t>
            </a:r>
            <a:r>
              <a:rPr lang="en-US" altLang="zh-CN" sz="2000" dirty="0">
                <a:cs typeface="Times New Roman" panose="02020603050405020304" pitchFamily="18" charset="0"/>
              </a:rPr>
              <a:t>encourage</a:t>
            </a:r>
            <a:r>
              <a:rPr lang="zh-CN" altLang="zh-CN" sz="2000" dirty="0">
                <a:cs typeface="Times New Roman" panose="02020603050405020304" pitchFamily="18" charset="0"/>
              </a:rPr>
              <a:t>鼓励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主语是第三人称单数</a:t>
            </a:r>
            <a:r>
              <a:rPr lang="en-US" altLang="zh-CN" sz="2000" dirty="0">
                <a:cs typeface="Times New Roman" panose="02020603050405020304" pitchFamily="18" charset="0"/>
              </a:rPr>
              <a:t>“our teacher”,</a:t>
            </a:r>
            <a:r>
              <a:rPr lang="zh-CN" altLang="zh-CN" sz="2000" dirty="0">
                <a:cs typeface="Times New Roman" panose="02020603050405020304" pitchFamily="18" charset="0"/>
              </a:rPr>
              <a:t>时态是一般现在时。故填</a:t>
            </a:r>
            <a:r>
              <a:rPr lang="en-US" altLang="zh-CN" sz="2000" dirty="0">
                <a:cs typeface="Times New Roman" panose="02020603050405020304" pitchFamily="18" charset="0"/>
              </a:rPr>
              <a:t>encourages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52207" y="2618076"/>
            <a:ext cx="9380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 dirty="0"/>
              <a:t>quietly</a:t>
            </a:r>
            <a:endParaRPr lang="zh-CN" altLang="en-US" sz="2000" dirty="0"/>
          </a:p>
        </p:txBody>
      </p:sp>
      <p:sp>
        <p:nvSpPr>
          <p:cNvPr id="21" name="矩形 20"/>
          <p:cNvSpPr/>
          <p:nvPr/>
        </p:nvSpPr>
        <p:spPr>
          <a:xfrm>
            <a:off x="356434" y="5518393"/>
            <a:ext cx="114812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en-US" altLang="zh-CN" sz="2000" spc="-100" dirty="0" smtClean="0"/>
              <a:t>4.</a:t>
            </a:r>
            <a:r>
              <a:rPr lang="en-US" altLang="zh-CN" sz="20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考查副词。句意：全班都在安静地画画。</a:t>
            </a:r>
            <a:r>
              <a:rPr lang="en-US" altLang="zh-CN" sz="2000" dirty="0">
                <a:cs typeface="Times New Roman" panose="02020603050405020304" pitchFamily="18" charset="0"/>
              </a:rPr>
              <a:t>quietly</a:t>
            </a:r>
            <a:r>
              <a:rPr lang="zh-CN" altLang="zh-CN" sz="2000" dirty="0">
                <a:cs typeface="Times New Roman" panose="02020603050405020304" pitchFamily="18" charset="0"/>
              </a:rPr>
              <a:t>安静地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副词修饰动词</a:t>
            </a:r>
            <a:r>
              <a:rPr lang="en-US" altLang="zh-CN" sz="2000" dirty="0">
                <a:cs typeface="Times New Roman" panose="02020603050405020304" pitchFamily="18" charset="0"/>
              </a:rPr>
              <a:t>draw</a:t>
            </a:r>
            <a:r>
              <a:rPr lang="zh-CN" altLang="zh-CN" sz="2000" dirty="0">
                <a:cs typeface="Times New Roman" panose="02020603050405020304" pitchFamily="18" charset="0"/>
              </a:rPr>
              <a:t>。故填</a:t>
            </a:r>
            <a:r>
              <a:rPr lang="en-US" altLang="zh-CN" sz="2000" dirty="0">
                <a:cs typeface="Times New Roman" panose="02020603050405020304" pitchFamily="18" charset="0"/>
              </a:rPr>
              <a:t>quietly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695606" y="2655519"/>
            <a:ext cx="10887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 dirty="0"/>
              <a:t>focus on</a:t>
            </a:r>
            <a:endParaRPr lang="zh-CN" altLang="en-US" sz="2000" dirty="0"/>
          </a:p>
        </p:txBody>
      </p:sp>
      <p:sp>
        <p:nvSpPr>
          <p:cNvPr id="25" name="矩形 24"/>
          <p:cNvSpPr/>
          <p:nvPr/>
        </p:nvSpPr>
        <p:spPr>
          <a:xfrm>
            <a:off x="356434" y="5908972"/>
            <a:ext cx="114812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en-US" altLang="zh-CN" sz="2000" spc="-100" dirty="0" smtClean="0"/>
              <a:t>5.</a:t>
            </a:r>
            <a:r>
              <a:rPr lang="en-US" altLang="zh-CN" sz="20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dirty="0">
                <a:cs typeface="Times New Roman" panose="02020603050405020304" pitchFamily="18" charset="0"/>
              </a:rPr>
              <a:t>]</a:t>
            </a:r>
            <a:r>
              <a:rPr lang="zh-CN" altLang="zh-CN" sz="2000" dirty="0">
                <a:cs typeface="Times New Roman" panose="02020603050405020304" pitchFamily="18" charset="0"/>
              </a:rPr>
              <a:t>考查动词短语。句意：当然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我也专注于画画。</a:t>
            </a:r>
            <a:r>
              <a:rPr lang="en-US" altLang="zh-CN" sz="2000" dirty="0">
                <a:cs typeface="Times New Roman" panose="02020603050405020304" pitchFamily="18" charset="0"/>
              </a:rPr>
              <a:t>focus on</a:t>
            </a:r>
            <a:r>
              <a:rPr lang="zh-CN" altLang="zh-CN" sz="2000" dirty="0">
                <a:cs typeface="Times New Roman" panose="02020603050405020304" pitchFamily="18" charset="0"/>
              </a:rPr>
              <a:t>专注于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一般现在时</a:t>
            </a:r>
            <a:r>
              <a:rPr lang="en-US" altLang="zh-CN" sz="2000" dirty="0">
                <a:cs typeface="Times New Roman" panose="02020603050405020304" pitchFamily="18" charset="0"/>
              </a:rPr>
              <a:t>,I</a:t>
            </a:r>
            <a:r>
              <a:rPr lang="zh-CN" altLang="zh-CN" sz="2000" dirty="0">
                <a:cs typeface="Times New Roman" panose="02020603050405020304" pitchFamily="18" charset="0"/>
              </a:rPr>
              <a:t>作主语</a:t>
            </a:r>
            <a:r>
              <a:rPr lang="en-US" altLang="zh-CN" sz="2000" dirty="0"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cs typeface="Times New Roman" panose="02020603050405020304" pitchFamily="18" charset="0"/>
              </a:rPr>
              <a:t>动词要用原形。故填</a:t>
            </a:r>
            <a:r>
              <a:rPr lang="en-US" altLang="zh-CN" sz="2000" dirty="0">
                <a:cs typeface="Times New Roman" panose="02020603050405020304" pitchFamily="18" charset="0"/>
              </a:rPr>
              <a:t>focus on</a:t>
            </a:r>
            <a:r>
              <a:rPr lang="zh-CN" altLang="zh-CN" sz="2000" dirty="0"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7" grpId="0"/>
      <p:bldP spid="19" grpId="0"/>
      <p:bldP spid="21" grpId="0"/>
      <p:bldP spid="23" grpId="0"/>
      <p:bldP spid="2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224</Words>
  <Application>Microsoft Office PowerPoint</Application>
  <PresentationFormat>自定义</PresentationFormat>
  <Paragraphs>17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466</cp:revision>
  <dcterms:created xsi:type="dcterms:W3CDTF">2020-11-06T05:24:00Z</dcterms:created>
  <dcterms:modified xsi:type="dcterms:W3CDTF">2025-09-17T08:26:31Z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